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6" r:id="rId1"/>
  </p:sldMasterIdLst>
  <p:notesMasterIdLst>
    <p:notesMasterId r:id="rId9"/>
  </p:notesMasterIdLst>
  <p:handoutMasterIdLst>
    <p:handoutMasterId r:id="rId10"/>
  </p:handoutMasterIdLst>
  <p:sldIdLst>
    <p:sldId id="322" r:id="rId2"/>
    <p:sldId id="323" r:id="rId3"/>
    <p:sldId id="324" r:id="rId4"/>
    <p:sldId id="317" r:id="rId5"/>
    <p:sldId id="318" r:id="rId6"/>
    <p:sldId id="319" r:id="rId7"/>
    <p:sldId id="320"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36" d="100"/>
          <a:sy n="136" d="100"/>
        </p:scale>
        <p:origin x="-528" y="-112"/>
      </p:cViewPr>
      <p:guideLst>
        <p:guide orient="horz" pos="2160"/>
        <p:guide pos="2880"/>
      </p:guideLst>
    </p:cSldViewPr>
  </p:slideViewPr>
  <p:notesTextViewPr>
    <p:cViewPr>
      <p:scale>
        <a:sx n="100" d="100"/>
        <a:sy n="100" d="100"/>
      </p:scale>
      <p:origin x="0" y="0"/>
    </p:cViewPr>
  </p:notesTextViewPr>
  <p:sorterViewPr>
    <p:cViewPr>
      <p:scale>
        <a:sx n="102" d="100"/>
        <a:sy n="102" d="100"/>
      </p:scale>
      <p:origin x="0" y="0"/>
    </p:cViewPr>
  </p:sorterViewPr>
  <p:notesViewPr>
    <p:cSldViewPr snapToGrid="0" snapToObjects="1">
      <p:cViewPr varScale="1">
        <p:scale>
          <a:sx n="109" d="100"/>
          <a:sy n="109" d="100"/>
        </p:scale>
        <p:origin x="-2960" y="-10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printerSettings" Target="printerSettings/printerSettings1.bin"/><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notesMaster" Target="notesMasters/notesMaster1.xml"/><Relationship Id="rId1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6F257C6-D236-F74C-836B-E201D61DE5AF}" type="datetimeFigureOut">
              <a:rPr lang="en-US" smtClean="0"/>
              <a:t>7/3/14</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E5B4115-2B1E-544D-A029-077483158267}" type="slidenum">
              <a:rPr lang="en-US" smtClean="0"/>
              <a:t>‹#›</a:t>
            </a:fld>
            <a:endParaRPr lang="en-US"/>
          </a:p>
        </p:txBody>
      </p:sp>
    </p:spTree>
    <p:extLst>
      <p:ext uri="{BB962C8B-B14F-4D97-AF65-F5344CB8AC3E}">
        <p14:creationId xmlns:p14="http://schemas.microsoft.com/office/powerpoint/2010/main" val="197692509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543384199"/>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We’ve been keeping track</a:t>
            </a:r>
            <a:r>
              <a:rPr lang="en-US" sz="1200" kern="1200" baseline="0" dirty="0" smtClean="0">
                <a:solidFill>
                  <a:schemeClr val="tx1"/>
                </a:solidFill>
                <a:effectLst/>
                <a:latin typeface="+mn-lt"/>
                <a:ea typeface="+mn-ea"/>
                <a:cs typeface="+mn-cs"/>
              </a:rPr>
              <a:t> of TS with a basic spread sheet, with no way to cross reference data. Each person had their own way of doing things, of recording information.</a:t>
            </a:r>
            <a:endParaRPr lang="en-US" sz="1200" kern="1200" dirty="0" smtClean="0">
              <a:solidFill>
                <a:schemeClr val="tx1"/>
              </a:solidFill>
              <a:effectLst/>
              <a:latin typeface="+mn-lt"/>
              <a:ea typeface="+mn-ea"/>
              <a:cs typeface="+mn-cs"/>
            </a:endParaRP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particular attention on the hundreds of thin sections from Citronelle Field gathered through this project. Efforts were focused on modernizing and standardizing the records of the archive into a more accessible resource for potential users</a:t>
            </a:r>
            <a:r>
              <a:rPr lang="en-US" dirty="0" smtClean="0">
                <a:effectLst/>
              </a:rPr>
              <a:t> </a:t>
            </a:r>
          </a:p>
          <a:p>
            <a:endParaRPr lang="en-US" dirty="0" smtClean="0">
              <a:effectLst/>
            </a:endParaRPr>
          </a:p>
          <a:p>
            <a:r>
              <a:rPr lang="en-US" dirty="0" smtClean="0"/>
              <a:t>Old “database” – single spreadsheet.</a:t>
            </a:r>
            <a:r>
              <a:rPr lang="en-US" baseline="0" dirty="0" smtClean="0"/>
              <a:t> Inconsistencies with measurement reporting (e.g., depths sometimes reported in full, sometimes as range, sometimes as final digits in range). Some TS had NO depth, or unknown what notation meant. It only got worse when you look at the records for photos for these TS</a:t>
            </a:r>
          </a:p>
          <a:p>
            <a:endParaRPr lang="en-US" baseline="0" dirty="0" smtClean="0"/>
          </a:p>
          <a:p>
            <a:r>
              <a:rPr lang="en-US" dirty="0" smtClean="0"/>
              <a:t>Working towards</a:t>
            </a:r>
            <a:r>
              <a:rPr lang="en-US" baseline="0" dirty="0" smtClean="0"/>
              <a:t> – using the NGDS templates as a base, modified for TS (and another one for photos). Now linked to other data and metadata relevant to the samples.</a:t>
            </a:r>
          </a:p>
          <a:p>
            <a:endParaRPr lang="en-US" baseline="0" dirty="0" smtClean="0"/>
          </a:p>
          <a:p>
            <a:r>
              <a:rPr lang="en-US" baseline="0" dirty="0" smtClean="0"/>
              <a:t>Similar process in the works for our cores and other physical samples, which will eventually also incorporate IEDA/SESAR IGSNs, etc.</a:t>
            </a:r>
            <a:endParaRPr lang="en-US" dirty="0" smtClean="0"/>
          </a:p>
          <a:p>
            <a:endParaRPr lang="en-US" dirty="0"/>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E32E19C5-5C56-5044-8E9A-680D11E1FEA2}" type="slidenum">
              <a:rPr lang="en-US" smtClean="0"/>
              <a:t>1</a:t>
            </a:fld>
            <a:endParaRPr lang="en-US"/>
          </a:p>
        </p:txBody>
      </p:sp>
    </p:spTree>
    <p:extLst>
      <p:ext uri="{BB962C8B-B14F-4D97-AF65-F5344CB8AC3E}">
        <p14:creationId xmlns:p14="http://schemas.microsoft.com/office/powerpoint/2010/main" val="1346152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particular attention on the hundreds of thin sections from Citronelle Field gathered through this project. Efforts were focused on modernizing and standardizing the records of the archive into a more accessible resource for potential users</a:t>
            </a:r>
            <a:r>
              <a:rPr lang="en-US" dirty="0" smtClean="0">
                <a:effectLst/>
              </a:rPr>
              <a:t> </a:t>
            </a:r>
            <a:endParaRPr lang="en-US" dirty="0" smtClean="0"/>
          </a:p>
          <a:p>
            <a:endParaRPr lang="en-US" dirty="0" smtClean="0"/>
          </a:p>
          <a:p>
            <a:r>
              <a:rPr lang="en-US" dirty="0" smtClean="0"/>
              <a:t>Old “database” – single spreadsheet.</a:t>
            </a:r>
            <a:r>
              <a:rPr lang="en-US" baseline="0" dirty="0" smtClean="0"/>
              <a:t> Inconsistencies with measurement reporting (e.g., depths sometimes reported in full, sometimes as range, sometimes as final digits in range). Some TS had NO depth, or unknown what notation meant. It only got worse when you look at the records for photos for these TS</a:t>
            </a:r>
          </a:p>
          <a:p>
            <a:endParaRPr lang="en-US" baseline="0" dirty="0" smtClean="0"/>
          </a:p>
          <a:p>
            <a:r>
              <a:rPr lang="en-US" dirty="0" smtClean="0"/>
              <a:t>Working towards</a:t>
            </a:r>
            <a:r>
              <a:rPr lang="en-US" baseline="0" dirty="0" smtClean="0"/>
              <a:t> – using the NGDS templates as a base, modified for TS (and another one for photos). Now linked to other data and metadata relevant to the samples.</a:t>
            </a:r>
          </a:p>
          <a:p>
            <a:endParaRPr lang="en-US" baseline="0" dirty="0" smtClean="0"/>
          </a:p>
          <a:p>
            <a:r>
              <a:rPr lang="en-US" baseline="0" dirty="0" smtClean="0"/>
              <a:t>“Help” tabs, explaining what each column needs, whether it’s mandatory or optional, guidelines for what’s acceptable, and explanations of any abbreviations/standards used in note-taking.</a:t>
            </a:r>
          </a:p>
          <a:p>
            <a:endParaRPr lang="en-US" baseline="0" dirty="0" smtClean="0"/>
          </a:p>
          <a:p>
            <a:r>
              <a:rPr lang="en-US" baseline="0" dirty="0" smtClean="0"/>
              <a:t>Similar process in the works for our cores and other physical samples, which will eventually also incorporate IEDA/SESAR IGSNs, etc.</a:t>
            </a:r>
            <a:endParaRPr lang="en-US" dirty="0" smtClean="0"/>
          </a:p>
          <a:p>
            <a:endParaRPr lang="en-US" dirty="0" smtClean="0"/>
          </a:p>
          <a:p>
            <a:endParaRPr lang="en-US" dirty="0"/>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E32E19C5-5C56-5044-8E9A-680D11E1FEA2}" type="slidenum">
              <a:rPr lang="en-US" smtClean="0"/>
              <a:t>2</a:t>
            </a:fld>
            <a:endParaRPr lang="en-US"/>
          </a:p>
        </p:txBody>
      </p:sp>
    </p:spTree>
    <p:extLst>
      <p:ext uri="{BB962C8B-B14F-4D97-AF65-F5344CB8AC3E}">
        <p14:creationId xmlns:p14="http://schemas.microsoft.com/office/powerpoint/2010/main" val="4264264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particular attention on the hundreds of thin sections from Citronelle Field gathered through this project. Efforts were focused on modernizing and standardizing the records of the archive into a more accessible resource for potential users</a:t>
            </a:r>
            <a:r>
              <a:rPr lang="en-US" dirty="0" smtClean="0">
                <a:effectLst/>
              </a:rPr>
              <a:t> </a:t>
            </a:r>
            <a:endParaRPr lang="en-US" dirty="0" smtClean="0"/>
          </a:p>
          <a:p>
            <a:endParaRPr lang="en-US" dirty="0" smtClean="0"/>
          </a:p>
          <a:p>
            <a:r>
              <a:rPr lang="en-US" dirty="0" smtClean="0"/>
              <a:t>Old “database” – single spreadsheet.</a:t>
            </a:r>
            <a:r>
              <a:rPr lang="en-US" baseline="0" dirty="0" smtClean="0"/>
              <a:t> Inconsistencies with measurement reporting (e.g., depths sometimes reported in full, sometimes as range, sometimes as final digits in range). Some TS had NO depth, or unknown what notation meant. It only got worse when you look at the records for photos for these TS</a:t>
            </a:r>
          </a:p>
          <a:p>
            <a:endParaRPr lang="en-US" baseline="0" dirty="0" smtClean="0"/>
          </a:p>
          <a:p>
            <a:r>
              <a:rPr lang="en-US" dirty="0" smtClean="0"/>
              <a:t>Working towards</a:t>
            </a:r>
            <a:r>
              <a:rPr lang="en-US" baseline="0" dirty="0" smtClean="0"/>
              <a:t> – using the NGDS templates as a base, modified for TS (and another one for photos). Now linked to other data and metadata relevant to the samples.</a:t>
            </a:r>
          </a:p>
          <a:p>
            <a:endParaRPr lang="en-US" baseline="0" dirty="0" smtClean="0"/>
          </a:p>
          <a:p>
            <a:r>
              <a:rPr lang="en-US" baseline="0" dirty="0" smtClean="0"/>
              <a:t>“Help” tabs, explaining what each column needs, whether it’s mandatory or optional, guidelines for what’s acceptable, and explanations of any abbreviations/standards used in note-taking.</a:t>
            </a:r>
          </a:p>
          <a:p>
            <a:endParaRPr lang="en-US" baseline="0" dirty="0" smtClean="0"/>
          </a:p>
          <a:p>
            <a:r>
              <a:rPr lang="en-US" baseline="0" dirty="0" smtClean="0"/>
              <a:t>Similar process in the works for our cores and other physical samples, which will eventually also incorporate IEDA/SESAR IGSNs, etc.</a:t>
            </a:r>
            <a:endParaRPr lang="en-US" dirty="0" smtClean="0"/>
          </a:p>
          <a:p>
            <a:endParaRPr lang="en-US" dirty="0" smtClean="0"/>
          </a:p>
          <a:p>
            <a:endParaRPr lang="en-US" dirty="0"/>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E32E19C5-5C56-5044-8E9A-680D11E1FEA2}" type="slidenum">
              <a:rPr lang="en-US" smtClean="0"/>
              <a:t>3</a:t>
            </a:fld>
            <a:endParaRPr lang="en-US"/>
          </a:p>
        </p:txBody>
      </p:sp>
    </p:spTree>
    <p:extLst>
      <p:ext uri="{BB962C8B-B14F-4D97-AF65-F5344CB8AC3E}">
        <p14:creationId xmlns:p14="http://schemas.microsoft.com/office/powerpoint/2010/main" val="4264264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69834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717421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82737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886811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328166" y="962572"/>
            <a:ext cx="6487668" cy="317149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962573"/>
            <a:ext cx="6498158" cy="2286294"/>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Verdana"/>
                <a:ea typeface="+mj-ea"/>
                <a:cs typeface="Verdana"/>
              </a:defRPr>
            </a:lvl1pPr>
          </a:lstStyle>
          <a:p>
            <a:r>
              <a:rPr lang="en-US" dirty="0" smtClean="0"/>
              <a:t>Click to edit Master title style</a:t>
            </a:r>
            <a:endParaRPr dirty="0"/>
          </a:p>
        </p:txBody>
      </p:sp>
      <p:sp>
        <p:nvSpPr>
          <p:cNvPr id="3" name="Subtitle 2"/>
          <p:cNvSpPr>
            <a:spLocks noGrp="1"/>
          </p:cNvSpPr>
          <p:nvPr>
            <p:ph type="subTitle" idx="1"/>
          </p:nvPr>
        </p:nvSpPr>
        <p:spPr>
          <a:xfrm>
            <a:off x="1322921" y="3299012"/>
            <a:ext cx="6498159" cy="835057"/>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Verdana"/>
                <a:ea typeface="+mn-e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Footer Placeholder 4"/>
          <p:cNvSpPr>
            <a:spLocks noGrp="1"/>
          </p:cNvSpPr>
          <p:nvPr>
            <p:ph type="ftr" sz="quarter" idx="10"/>
          </p:nvPr>
        </p:nvSpPr>
        <p:spPr/>
        <p:txBody>
          <a:bodyPr/>
          <a:lstStyle/>
          <a:p>
            <a:r>
              <a:rPr lang="en-US" smtClean="0"/>
              <a:t>ESIP Summer Meeting 2014</a:t>
            </a:r>
            <a:endParaRPr lang="en-US" dirty="0"/>
          </a:p>
        </p:txBody>
      </p:sp>
    </p:spTree>
    <p:extLst>
      <p:ext uri="{BB962C8B-B14F-4D97-AF65-F5344CB8AC3E}">
        <p14:creationId xmlns:p14="http://schemas.microsoft.com/office/powerpoint/2010/main" val="1000905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6" name="Title 5"/>
          <p:cNvSpPr>
            <a:spLocks noGrp="1"/>
          </p:cNvSpPr>
          <p:nvPr>
            <p:ph type="title"/>
          </p:nvPr>
        </p:nvSpPr>
        <p:spPr/>
        <p:txBody>
          <a:bodyPr/>
          <a:lstStyle/>
          <a:p>
            <a:r>
              <a:rPr lang="en-US" dirty="0" smtClean="0"/>
              <a:t>Click to edit Master title style</a:t>
            </a:r>
            <a:endParaRPr lang="en-US" dirty="0"/>
          </a:p>
        </p:txBody>
      </p:sp>
      <p:sp>
        <p:nvSpPr>
          <p:cNvPr id="2" name="Footer Placeholder 1"/>
          <p:cNvSpPr>
            <a:spLocks noGrp="1"/>
          </p:cNvSpPr>
          <p:nvPr>
            <p:ph type="ftr" sz="quarter" idx="10"/>
          </p:nvPr>
        </p:nvSpPr>
        <p:spPr/>
        <p:txBody>
          <a:bodyPr/>
          <a:lstStyle/>
          <a:p>
            <a:r>
              <a:rPr lang="en-US" smtClean="0"/>
              <a:t>ESIP Summer Meeting 2014</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US" dirty="0"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
        <p:nvSpPr>
          <p:cNvPr id="6" name="Footer Placeholder 5"/>
          <p:cNvSpPr>
            <a:spLocks noGrp="1"/>
          </p:cNvSpPr>
          <p:nvPr>
            <p:ph type="ftr" sz="quarter" idx="14"/>
          </p:nvPr>
        </p:nvSpPr>
        <p:spPr/>
        <p:txBody>
          <a:bodyPr/>
          <a:lstStyle/>
          <a:p>
            <a:r>
              <a:rPr lang="en-US" smtClean="0"/>
              <a:t>ESIP Summer Meeting 2014</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US"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 name="Footer Placeholder 5"/>
          <p:cNvSpPr>
            <a:spLocks noGrp="1"/>
          </p:cNvSpPr>
          <p:nvPr>
            <p:ph type="ftr" sz="quarter" idx="10"/>
          </p:nvPr>
        </p:nvSpPr>
        <p:spPr/>
        <p:txBody>
          <a:bodyPr/>
          <a:lstStyle/>
          <a:p>
            <a:r>
              <a:rPr lang="en-US" smtClean="0"/>
              <a:t>ESIP Summer Meeting 2014</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US"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7" name="Footer Placeholder 6"/>
          <p:cNvSpPr>
            <a:spLocks noGrp="1"/>
          </p:cNvSpPr>
          <p:nvPr>
            <p:ph type="ftr" sz="quarter" idx="10"/>
          </p:nvPr>
        </p:nvSpPr>
        <p:spPr/>
        <p:txBody>
          <a:bodyPr/>
          <a:lstStyle/>
          <a:p>
            <a:r>
              <a:rPr lang="en-US" smtClean="0"/>
              <a:t>ESIP Summer Meeting 2014</a:t>
            </a:r>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7" name="Footer Placeholder 6"/>
          <p:cNvSpPr>
            <a:spLocks noGrp="1"/>
          </p:cNvSpPr>
          <p:nvPr>
            <p:ph type="ftr" sz="quarter" idx="10"/>
          </p:nvPr>
        </p:nvSpPr>
        <p:spPr/>
        <p:txBody>
          <a:bodyPr/>
          <a:lstStyle/>
          <a:p>
            <a:r>
              <a:rPr lang="en-US" smtClean="0"/>
              <a:t>ESIP Summer Meeting 2014</a:t>
            </a:r>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5" name="Footer Placeholder 4"/>
          <p:cNvSpPr>
            <a:spLocks noGrp="1"/>
          </p:cNvSpPr>
          <p:nvPr>
            <p:ph type="ftr" sz="quarter" idx="10"/>
          </p:nvPr>
        </p:nvSpPr>
        <p:spPr/>
        <p:txBody>
          <a:bodyPr/>
          <a:lstStyle/>
          <a:p>
            <a:r>
              <a:rPr lang="en-US" smtClean="0"/>
              <a:t>ESIP Summer Meeting 2014</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smtClean="0"/>
              <a:t>ESIP Summer Meeting 2014</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US"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Footer Placeholder 6"/>
          <p:cNvSpPr>
            <a:spLocks noGrp="1"/>
          </p:cNvSpPr>
          <p:nvPr>
            <p:ph type="ftr" sz="quarter" idx="10"/>
          </p:nvPr>
        </p:nvSpPr>
        <p:spPr/>
        <p:txBody>
          <a:bodyPr/>
          <a:lstStyle/>
          <a:p>
            <a:r>
              <a:rPr lang="en-US" smtClean="0"/>
              <a:t>ESIP Summer Meeting 2014</a:t>
            </a:r>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US"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
        <p:nvSpPr>
          <p:cNvPr id="6" name="Footer Placeholder 5"/>
          <p:cNvSpPr>
            <a:spLocks noGrp="1"/>
          </p:cNvSpPr>
          <p:nvPr>
            <p:ph type="ftr" sz="quarter" idx="10"/>
          </p:nvPr>
        </p:nvSpPr>
        <p:spPr/>
        <p:txBody>
          <a:bodyPr/>
          <a:lstStyle/>
          <a:p>
            <a:r>
              <a:rPr lang="en-US" smtClean="0"/>
              <a:t>ESIP Summer Meeting 2014</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6" name="Footer Placeholder 5"/>
          <p:cNvSpPr>
            <a:spLocks noGrp="1"/>
          </p:cNvSpPr>
          <p:nvPr>
            <p:ph type="ftr" sz="quarter" idx="10"/>
          </p:nvPr>
        </p:nvSpPr>
        <p:spPr/>
        <p:txBody>
          <a:bodyPr/>
          <a:lstStyle/>
          <a:p>
            <a:r>
              <a:rPr lang="en-US" smtClean="0"/>
              <a:t>ESIP Summer Meeting 2014</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6" name="Footer Placeholder 5"/>
          <p:cNvSpPr>
            <a:spLocks noGrp="1"/>
          </p:cNvSpPr>
          <p:nvPr>
            <p:ph type="ftr" sz="quarter" idx="10"/>
          </p:nvPr>
        </p:nvSpPr>
        <p:spPr/>
        <p:txBody>
          <a:bodyPr/>
          <a:lstStyle/>
          <a:p>
            <a:r>
              <a:rPr lang="en-US" smtClean="0"/>
              <a:t>ESIP Summer Meeting 2014</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5"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weave">
          <a:fgClr>
            <a:schemeClr val="bg2"/>
          </a:fgClr>
          <a:bgClr>
            <a:prstClr val="white"/>
          </a:bgClr>
        </a:patt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US" dirty="0" smtClean="0"/>
              <a:t>Click to edit Master title style</a:t>
            </a:r>
            <a:endParaRPr dirty="0"/>
          </a:p>
        </p:txBody>
      </p:sp>
      <p:sp>
        <p:nvSpPr>
          <p:cNvPr id="3" name="Text Placeholder 2"/>
          <p:cNvSpPr>
            <a:spLocks noGrp="1"/>
          </p:cNvSpPr>
          <p:nvPr>
            <p:ph type="body" idx="1"/>
          </p:nvPr>
        </p:nvSpPr>
        <p:spPr>
          <a:xfrm>
            <a:off x="549275" y="1600201"/>
            <a:ext cx="8042276" cy="3833354"/>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dirty="0"/>
          </a:p>
        </p:txBody>
      </p:sp>
      <p:sp>
        <p:nvSpPr>
          <p:cNvPr id="8" name="Footer Placeholder 7"/>
          <p:cNvSpPr>
            <a:spLocks noGrp="1"/>
          </p:cNvSpPr>
          <p:nvPr>
            <p:ph type="ftr" sz="quarter" idx="3"/>
          </p:nvPr>
        </p:nvSpPr>
        <p:spPr>
          <a:xfrm>
            <a:off x="60198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t>ESIP Summer Meeting 2014</a:t>
            </a:r>
            <a:endParaRPr lang="en-US" dirty="0"/>
          </a:p>
        </p:txBody>
      </p:sp>
      <p:pic>
        <p:nvPicPr>
          <p:cNvPr id="9" name="Picture 8" descr="ESIP-logo-new_edited-2.png"/>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227724" y="5866597"/>
            <a:ext cx="2671379" cy="979506"/>
          </a:xfrm>
          <a:prstGeom prst="rect">
            <a:avLst/>
          </a:prstGeom>
        </p:spPr>
      </p:pic>
    </p:spTree>
  </p:cSld>
  <p:clrMap bg1="lt1" tx1="dk1" bg2="lt2" tx2="dk2" accent1="accent1" accent2="accent2" accent3="accent3" accent4="accent4" accent5="accent5" accent6="accent6" hlink="hlink" folHlink="folHlink"/>
  <p:sldLayoutIdLst>
    <p:sldLayoutId id="2147483777" r:id="rId1"/>
    <p:sldLayoutId id="2147483789"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87" r:id="rId12"/>
    <p:sldLayoutId id="2147483788" r:id="rId13"/>
  </p:sldLayoutIdLst>
  <p:timing>
    <p:tnLst>
      <p:par>
        <p:cTn xmlns:p14="http://schemas.microsoft.com/office/powerpoint/2010/main" id="1" dur="indefinite" restart="never" nodeType="tmRoot"/>
      </p:par>
    </p:tnLst>
  </p:timing>
  <p:hf sldNum="0" hdr="0"/>
  <p:txStyles>
    <p:titleStyle>
      <a:lvl1pPr algn="ctr" defTabSz="914400" rtl="0" eaLnBrk="1" latinLnBrk="0" hangingPunct="1">
        <a:spcBef>
          <a:spcPct val="0"/>
        </a:spcBef>
        <a:buNone/>
        <a:defRPr sz="4000" kern="1200">
          <a:solidFill>
            <a:schemeClr val="accent1"/>
          </a:solidFill>
          <a:latin typeface="Verdana"/>
          <a:ea typeface="+mj-ea"/>
          <a:cs typeface="Verdana"/>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Verdana"/>
          <a:ea typeface="+mn-ea"/>
          <a:cs typeface="Verdana"/>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Verdana"/>
          <a:ea typeface="+mn-ea"/>
          <a:cs typeface="Verdana"/>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Verdana"/>
          <a:ea typeface="+mn-ea"/>
          <a:cs typeface="Verdana"/>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Verdana"/>
          <a:ea typeface="+mn-ea"/>
          <a:cs typeface="Verdana"/>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Verdana"/>
          <a:ea typeface="+mn-ea"/>
          <a:cs typeface="Verdana"/>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 Id="rId3" Type="http://schemas.openxmlformats.org/officeDocument/2006/relationships/image" Target="../media/image3.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4.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5.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endParaRPr lang="en-US"/>
          </a:p>
        </p:txBody>
      </p:sp>
      <p:sp>
        <p:nvSpPr>
          <p:cNvPr id="3" name="Title 2"/>
          <p:cNvSpPr>
            <a:spLocks noGrp="1"/>
          </p:cNvSpPr>
          <p:nvPr>
            <p:ph type="title"/>
          </p:nvPr>
        </p:nvSpPr>
        <p:spPr/>
        <p:txBody>
          <a:bodyPr/>
          <a:lstStyle/>
          <a:p>
            <a:r>
              <a:rPr lang="en-US" dirty="0" smtClean="0"/>
              <a:t>Thin Section Database</a:t>
            </a:r>
            <a:endParaRPr lang="en-US" dirty="0"/>
          </a:p>
        </p:txBody>
      </p:sp>
      <p:pic>
        <p:nvPicPr>
          <p:cNvPr id="6" name="Content Placeholder 6" descr="TS-All_old.tiff"/>
          <p:cNvPicPr>
            <a:picLocks noChangeAspect="1"/>
          </p:cNvPicPr>
          <p:nvPr/>
        </p:nvPicPr>
        <p:blipFill rotWithShape="1">
          <a:blip r:embed="rId3">
            <a:extLst>
              <a:ext uri="{28A0092B-C50C-407E-A947-70E740481C1C}">
                <a14:useLocalDpi xmlns:a14="http://schemas.microsoft.com/office/drawing/2010/main" val="0"/>
              </a:ext>
            </a:extLst>
          </a:blip>
          <a:srcRect l="3837" t="15839" r="1257" b="18168"/>
          <a:stretch/>
        </p:blipFill>
        <p:spPr>
          <a:xfrm>
            <a:off x="45540" y="1727200"/>
            <a:ext cx="9053762" cy="3441699"/>
          </a:xfrm>
          <a:prstGeom prst="rect">
            <a:avLst/>
          </a:prstGeom>
          <a:ln w="12700" cap="sq" cmpd="sng">
            <a:solidFill>
              <a:srgbClr val="2C7C9F"/>
            </a:solidFill>
            <a:prstDash val="solid"/>
            <a:miter lim="800000"/>
          </a:ln>
          <a:effectLst>
            <a:outerShdw blurRad="50800" dist="38100" dir="2700000" algn="tl" rotWithShape="0">
              <a:srgbClr val="000000">
                <a:alpha val="43000"/>
              </a:srgbClr>
            </a:outerShdw>
          </a:effectLst>
        </p:spPr>
      </p:pic>
      <p:sp>
        <p:nvSpPr>
          <p:cNvPr id="7" name="Footer Placeholder 3"/>
          <p:cNvSpPr>
            <a:spLocks noGrp="1"/>
          </p:cNvSpPr>
          <p:nvPr>
            <p:ph type="ftr" sz="quarter" idx="10"/>
          </p:nvPr>
        </p:nvSpPr>
        <p:spPr>
          <a:xfrm>
            <a:off x="6019800" y="6356350"/>
            <a:ext cx="2895600" cy="365125"/>
          </a:xfrm>
        </p:spPr>
        <p:txBody>
          <a:bodyPr/>
          <a:lstStyle/>
          <a:p>
            <a:r>
              <a:rPr lang="en-US" dirty="0" smtClean="0"/>
              <a:t>ESIP Summer Meeting 2014</a:t>
            </a:r>
            <a:endParaRPr lang="en-US" dirty="0"/>
          </a:p>
        </p:txBody>
      </p:sp>
    </p:spTree>
    <p:extLst>
      <p:ext uri="{BB962C8B-B14F-4D97-AF65-F5344CB8AC3E}">
        <p14:creationId xmlns:p14="http://schemas.microsoft.com/office/powerpoint/2010/main" val="1193629223"/>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9275" y="107576"/>
            <a:ext cx="8042276" cy="946524"/>
          </a:xfrm>
        </p:spPr>
        <p:txBody>
          <a:bodyPr/>
          <a:lstStyle/>
          <a:p>
            <a:r>
              <a:rPr lang="en-US" dirty="0" smtClean="0"/>
              <a:t>Thin Section Database</a:t>
            </a:r>
            <a:endParaRPr lang="en-US" dirty="0"/>
          </a:p>
        </p:txBody>
      </p:sp>
      <p:pic>
        <p:nvPicPr>
          <p:cNvPr id="6" name="Content Placeholder 6"/>
          <p:cNvPicPr>
            <a:picLocks noGrp="1" noChangeAspect="1"/>
          </p:cNvPicPr>
          <p:nvPr>
            <p:ph idx="1"/>
          </p:nvPr>
        </p:nvPicPr>
        <p:blipFill rotWithShape="1">
          <a:blip r:embed="rId3">
            <a:extLst>
              <a:ext uri="{28A0092B-C50C-407E-A947-70E740481C1C}">
                <a14:useLocalDpi xmlns:a14="http://schemas.microsoft.com/office/drawing/2010/main" val="0"/>
              </a:ext>
            </a:extLst>
          </a:blip>
          <a:srcRect l="3593" t="23937" r="6711" b="2524"/>
          <a:stretch/>
        </p:blipFill>
        <p:spPr>
          <a:xfrm>
            <a:off x="62543" y="2082800"/>
            <a:ext cx="9036391" cy="2959100"/>
          </a:xfrm>
          <a:prstGeom prst="rect">
            <a:avLst/>
          </a:prstGeom>
          <a:ln w="12700" cap="sq" cmpd="sng">
            <a:solidFill>
              <a:srgbClr val="2C7C9F"/>
            </a:solidFill>
            <a:prstDash val="solid"/>
            <a:miter lim="800000"/>
          </a:ln>
          <a:effectLst>
            <a:outerShdw blurRad="50800" dist="38100" dir="2700000" algn="tl" rotWithShape="0">
              <a:srgbClr val="000000">
                <a:alpha val="43000"/>
              </a:srgbClr>
            </a:outerShdw>
          </a:effectLst>
        </p:spPr>
      </p:pic>
      <p:sp>
        <p:nvSpPr>
          <p:cNvPr id="7" name="Footer Placeholder 3"/>
          <p:cNvSpPr>
            <a:spLocks noGrp="1"/>
          </p:cNvSpPr>
          <p:nvPr>
            <p:ph type="ftr" sz="quarter" idx="10"/>
          </p:nvPr>
        </p:nvSpPr>
        <p:spPr>
          <a:xfrm>
            <a:off x="6019800" y="6356350"/>
            <a:ext cx="2895600" cy="365125"/>
          </a:xfrm>
        </p:spPr>
        <p:txBody>
          <a:bodyPr/>
          <a:lstStyle/>
          <a:p>
            <a:r>
              <a:rPr lang="en-US" dirty="0" smtClean="0"/>
              <a:t>ESIP Summer Meeting 2014</a:t>
            </a:r>
            <a:endParaRPr lang="en-US" dirty="0"/>
          </a:p>
        </p:txBody>
      </p:sp>
    </p:spTree>
    <p:extLst>
      <p:ext uri="{BB962C8B-B14F-4D97-AF65-F5344CB8AC3E}">
        <p14:creationId xmlns:p14="http://schemas.microsoft.com/office/powerpoint/2010/main" val="2435105370"/>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9275" y="107576"/>
            <a:ext cx="8042276" cy="946524"/>
          </a:xfrm>
        </p:spPr>
        <p:txBody>
          <a:bodyPr/>
          <a:lstStyle/>
          <a:p>
            <a:r>
              <a:rPr lang="en-US" dirty="0" smtClean="0"/>
              <a:t>Thin Section Database</a:t>
            </a:r>
            <a:endParaRPr lang="en-US" dirty="0"/>
          </a:p>
        </p:txBody>
      </p:sp>
      <p:pic>
        <p:nvPicPr>
          <p:cNvPr id="6" name="Content Placeholder 6"/>
          <p:cNvPicPr>
            <a:picLocks noGrp="1" noChangeAspect="1"/>
          </p:cNvPicPr>
          <p:nvPr>
            <p:ph idx="1"/>
          </p:nvPr>
        </p:nvPicPr>
        <p:blipFill rotWithShape="1">
          <a:blip r:embed="rId3">
            <a:extLst>
              <a:ext uri="{28A0092B-C50C-407E-A947-70E740481C1C}">
                <a14:useLocalDpi xmlns:a14="http://schemas.microsoft.com/office/drawing/2010/main" val="0"/>
              </a:ext>
            </a:extLst>
          </a:blip>
          <a:srcRect l="6248" t="16739" r="8648"/>
          <a:stretch/>
        </p:blipFill>
        <p:spPr>
          <a:xfrm>
            <a:off x="1227138" y="1211397"/>
            <a:ext cx="6689725" cy="4369718"/>
          </a:xfrm>
          <a:prstGeom prst="rect">
            <a:avLst/>
          </a:prstGeom>
          <a:ln w="12700" cap="sq" cmpd="sng">
            <a:solidFill>
              <a:srgbClr val="2C7C9F"/>
            </a:solidFill>
            <a:prstDash val="solid"/>
            <a:miter lim="800000"/>
          </a:ln>
          <a:effectLst>
            <a:outerShdw blurRad="50800" dist="38100" dir="2700000" algn="tl" rotWithShape="0">
              <a:srgbClr val="000000">
                <a:alpha val="43000"/>
              </a:srgbClr>
            </a:outerShdw>
          </a:effectLst>
        </p:spPr>
      </p:pic>
      <p:sp>
        <p:nvSpPr>
          <p:cNvPr id="5" name="Footer Placeholder 3"/>
          <p:cNvSpPr>
            <a:spLocks noGrp="1"/>
          </p:cNvSpPr>
          <p:nvPr>
            <p:ph type="ftr" sz="quarter" idx="10"/>
          </p:nvPr>
        </p:nvSpPr>
        <p:spPr>
          <a:xfrm>
            <a:off x="6019800" y="6356350"/>
            <a:ext cx="2895600" cy="365125"/>
          </a:xfrm>
        </p:spPr>
        <p:txBody>
          <a:bodyPr/>
          <a:lstStyle/>
          <a:p>
            <a:r>
              <a:rPr lang="en-US" dirty="0" smtClean="0"/>
              <a:t>ESIP Summer Meeting 2014</a:t>
            </a:r>
            <a:endParaRPr lang="en-US" dirty="0"/>
          </a:p>
        </p:txBody>
      </p:sp>
    </p:spTree>
    <p:extLst>
      <p:ext uri="{BB962C8B-B14F-4D97-AF65-F5344CB8AC3E}">
        <p14:creationId xmlns:p14="http://schemas.microsoft.com/office/powerpoint/2010/main" val="192098190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PCCS-1-2.png"/>
          <p:cNvPicPr>
            <a:picLocks noGrp="1" noChangeAspect="1"/>
          </p:cNvPicPr>
          <p:nvPr>
            <p:ph idx="1"/>
          </p:nvPr>
        </p:nvPicPr>
        <p:blipFill rotWithShape="1">
          <a:blip r:embed="rId3">
            <a:extLst>
              <a:ext uri="{28A0092B-C50C-407E-A947-70E740481C1C}">
                <a14:useLocalDpi xmlns:a14="http://schemas.microsoft.com/office/drawing/2010/main" val="0"/>
              </a:ext>
            </a:extLst>
          </a:blip>
          <a:srcRect t="1045" b="-741"/>
          <a:stretch/>
        </p:blipFill>
        <p:spPr>
          <a:xfrm>
            <a:off x="-4296" y="2101173"/>
            <a:ext cx="9152592" cy="2848259"/>
          </a:xfrm>
          <a:prstGeom prst="rect">
            <a:avLst/>
          </a:prstGeom>
          <a:ln w="12700" cap="sq" cmpd="sng">
            <a:solidFill>
              <a:srgbClr val="2C7C9F"/>
            </a:solidFill>
            <a:prstDash val="solid"/>
            <a:miter lim="800000"/>
          </a:ln>
          <a:effectLst>
            <a:outerShdw blurRad="50800" dist="38100" dir="2700000" algn="tl" rotWithShape="0">
              <a:srgbClr val="000000">
                <a:alpha val="43000"/>
              </a:srgbClr>
            </a:outerShdw>
          </a:effectLst>
        </p:spPr>
      </p:pic>
      <p:sp>
        <p:nvSpPr>
          <p:cNvPr id="3" name="Title 2"/>
          <p:cNvSpPr>
            <a:spLocks noGrp="1"/>
          </p:cNvSpPr>
          <p:nvPr>
            <p:ph type="title"/>
          </p:nvPr>
        </p:nvSpPr>
        <p:spPr>
          <a:xfrm>
            <a:off x="549275" y="359717"/>
            <a:ext cx="8042276" cy="807602"/>
          </a:xfrm>
        </p:spPr>
        <p:txBody>
          <a:bodyPr/>
          <a:lstStyle/>
          <a:p>
            <a:r>
              <a:rPr lang="en-US" dirty="0" smtClean="0"/>
              <a:t>PCCS to Physical Objects</a:t>
            </a:r>
            <a:endParaRPr lang="en-US" dirty="0"/>
          </a:p>
        </p:txBody>
      </p:sp>
      <p:sp>
        <p:nvSpPr>
          <p:cNvPr id="4" name="Footer Placeholder 3"/>
          <p:cNvSpPr>
            <a:spLocks noGrp="1"/>
          </p:cNvSpPr>
          <p:nvPr>
            <p:ph type="ftr" sz="quarter" idx="10"/>
          </p:nvPr>
        </p:nvSpPr>
        <p:spPr/>
        <p:txBody>
          <a:bodyPr/>
          <a:lstStyle/>
          <a:p>
            <a:r>
              <a:rPr lang="en-US" dirty="0" smtClean="0"/>
              <a:t>ESIP Summer Meeting 2014</a:t>
            </a:r>
            <a:endParaRPr lang="en-US" dirty="0"/>
          </a:p>
        </p:txBody>
      </p:sp>
    </p:spTree>
    <p:extLst>
      <p:ext uri="{BB962C8B-B14F-4D97-AF65-F5344CB8AC3E}">
        <p14:creationId xmlns:p14="http://schemas.microsoft.com/office/powerpoint/2010/main" val="4078437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rotWithShape="1">
          <a:blip r:embed="rId3">
            <a:extLst>
              <a:ext uri="{28A0092B-C50C-407E-A947-70E740481C1C}">
                <a14:useLocalDpi xmlns:a14="http://schemas.microsoft.com/office/drawing/2010/main" val="0"/>
              </a:ext>
            </a:extLst>
          </a:blip>
          <a:srcRect b="43297"/>
          <a:stretch/>
        </p:blipFill>
        <p:spPr>
          <a:xfrm>
            <a:off x="0" y="1729451"/>
            <a:ext cx="9144000" cy="3462802"/>
          </a:xfrm>
          <a:prstGeom prst="rect">
            <a:avLst/>
          </a:prstGeom>
          <a:ln w="12700" cap="sq" cmpd="sng">
            <a:solidFill>
              <a:srgbClr val="2C7C9F"/>
            </a:solidFill>
            <a:prstDash val="solid"/>
            <a:miter lim="800000"/>
          </a:ln>
          <a:effectLst>
            <a:outerShdw blurRad="50800" dist="38100" dir="2700000" algn="tl" rotWithShape="0">
              <a:srgbClr val="000000">
                <a:alpha val="43000"/>
              </a:srgbClr>
            </a:outerShdw>
          </a:effectLst>
        </p:spPr>
      </p:pic>
      <p:sp>
        <p:nvSpPr>
          <p:cNvPr id="3" name="Title 2"/>
          <p:cNvSpPr>
            <a:spLocks noGrp="1"/>
          </p:cNvSpPr>
          <p:nvPr>
            <p:ph type="title"/>
          </p:nvPr>
        </p:nvSpPr>
        <p:spPr>
          <a:xfrm>
            <a:off x="549275" y="359717"/>
            <a:ext cx="8042276" cy="807602"/>
          </a:xfrm>
        </p:spPr>
        <p:txBody>
          <a:bodyPr/>
          <a:lstStyle/>
          <a:p>
            <a:r>
              <a:rPr lang="en-US" dirty="0" smtClean="0"/>
              <a:t>PCCS to Physical Objects</a:t>
            </a:r>
            <a:endParaRPr lang="en-US" dirty="0"/>
          </a:p>
        </p:txBody>
      </p:sp>
      <p:sp>
        <p:nvSpPr>
          <p:cNvPr id="4" name="Footer Placeholder 3"/>
          <p:cNvSpPr>
            <a:spLocks noGrp="1"/>
          </p:cNvSpPr>
          <p:nvPr>
            <p:ph type="ftr" sz="quarter" idx="10"/>
          </p:nvPr>
        </p:nvSpPr>
        <p:spPr/>
        <p:txBody>
          <a:bodyPr/>
          <a:lstStyle/>
          <a:p>
            <a:r>
              <a:rPr lang="en-US" smtClean="0"/>
              <a:t>ESIP Summer Meeting 2014</a:t>
            </a:r>
            <a:endParaRPr lang="en-US" dirty="0"/>
          </a:p>
        </p:txBody>
      </p:sp>
    </p:spTree>
    <p:extLst>
      <p:ext uri="{BB962C8B-B14F-4D97-AF65-F5344CB8AC3E}">
        <p14:creationId xmlns:p14="http://schemas.microsoft.com/office/powerpoint/2010/main" val="2870391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rotWithShape="1">
          <a:blip r:embed="rId3">
            <a:extLst>
              <a:ext uri="{28A0092B-C50C-407E-A947-70E740481C1C}">
                <a14:useLocalDpi xmlns:a14="http://schemas.microsoft.com/office/drawing/2010/main" val="0"/>
              </a:ext>
            </a:extLst>
          </a:blip>
          <a:srcRect b="15000"/>
          <a:stretch/>
        </p:blipFill>
        <p:spPr>
          <a:xfrm>
            <a:off x="0" y="1355896"/>
            <a:ext cx="9144000" cy="4462022"/>
          </a:xfrm>
          <a:prstGeom prst="rect">
            <a:avLst/>
          </a:prstGeom>
          <a:ln w="12700" cap="sq" cmpd="sng">
            <a:solidFill>
              <a:srgbClr val="2C7C9F"/>
            </a:solidFill>
            <a:prstDash val="solid"/>
            <a:miter lim="800000"/>
          </a:ln>
          <a:effectLst>
            <a:outerShdw blurRad="50800" dist="38100" dir="2700000" algn="tl" rotWithShape="0">
              <a:srgbClr val="000000">
                <a:alpha val="43000"/>
              </a:srgbClr>
            </a:outerShdw>
          </a:effectLst>
        </p:spPr>
      </p:pic>
      <p:sp>
        <p:nvSpPr>
          <p:cNvPr id="3" name="Title 2"/>
          <p:cNvSpPr>
            <a:spLocks noGrp="1"/>
          </p:cNvSpPr>
          <p:nvPr>
            <p:ph type="title"/>
          </p:nvPr>
        </p:nvSpPr>
        <p:spPr>
          <a:xfrm>
            <a:off x="549275" y="303686"/>
            <a:ext cx="8042276" cy="807602"/>
          </a:xfrm>
        </p:spPr>
        <p:txBody>
          <a:bodyPr/>
          <a:lstStyle/>
          <a:p>
            <a:r>
              <a:rPr lang="en-US" dirty="0" smtClean="0"/>
              <a:t>PCCS to Physical Objects</a:t>
            </a:r>
            <a:endParaRPr lang="en-US" dirty="0"/>
          </a:p>
        </p:txBody>
      </p:sp>
      <p:sp>
        <p:nvSpPr>
          <p:cNvPr id="4" name="Footer Placeholder 3"/>
          <p:cNvSpPr>
            <a:spLocks noGrp="1"/>
          </p:cNvSpPr>
          <p:nvPr>
            <p:ph type="ftr" sz="quarter" idx="10"/>
          </p:nvPr>
        </p:nvSpPr>
        <p:spPr/>
        <p:txBody>
          <a:bodyPr/>
          <a:lstStyle/>
          <a:p>
            <a:r>
              <a:rPr lang="en-US" smtClean="0"/>
              <a:t>ESIP Summer Meeting 2014</a:t>
            </a:r>
            <a:endParaRPr lang="en-US" dirty="0"/>
          </a:p>
        </p:txBody>
      </p:sp>
    </p:spTree>
    <p:extLst>
      <p:ext uri="{BB962C8B-B14F-4D97-AF65-F5344CB8AC3E}">
        <p14:creationId xmlns:p14="http://schemas.microsoft.com/office/powerpoint/2010/main" val="1819327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High Level categories map (reasonably) well in most cases</a:t>
            </a:r>
          </a:p>
          <a:p>
            <a:r>
              <a:rPr lang="en-US" dirty="0" smtClean="0"/>
              <a:t>Refinement of categories for more broad-based adaptation may be needed</a:t>
            </a:r>
          </a:p>
          <a:p>
            <a:r>
              <a:rPr lang="en-US" dirty="0" smtClean="0"/>
              <a:t>Further refinement of Physical Object content mapping to PCCS should be investigated</a:t>
            </a:r>
          </a:p>
          <a:p>
            <a:endParaRPr lang="en-US" dirty="0"/>
          </a:p>
        </p:txBody>
      </p:sp>
      <p:sp>
        <p:nvSpPr>
          <p:cNvPr id="3" name="Title 2"/>
          <p:cNvSpPr>
            <a:spLocks noGrp="1"/>
          </p:cNvSpPr>
          <p:nvPr>
            <p:ph type="title"/>
          </p:nvPr>
        </p:nvSpPr>
        <p:spPr/>
        <p:txBody>
          <a:bodyPr/>
          <a:lstStyle/>
          <a:p>
            <a:r>
              <a:rPr lang="en-US" dirty="0" smtClean="0"/>
              <a:t>Summary and</a:t>
            </a:r>
            <a:br>
              <a:rPr lang="en-US" dirty="0" smtClean="0"/>
            </a:br>
            <a:r>
              <a:rPr lang="en-US" dirty="0" smtClean="0"/>
              <a:t>Continuing Work</a:t>
            </a:r>
            <a:endParaRPr lang="en-US" dirty="0"/>
          </a:p>
        </p:txBody>
      </p:sp>
      <p:sp>
        <p:nvSpPr>
          <p:cNvPr id="4" name="Footer Placeholder 3"/>
          <p:cNvSpPr>
            <a:spLocks noGrp="1"/>
          </p:cNvSpPr>
          <p:nvPr>
            <p:ph type="ftr" sz="quarter" idx="10"/>
          </p:nvPr>
        </p:nvSpPr>
        <p:spPr/>
        <p:txBody>
          <a:bodyPr/>
          <a:lstStyle/>
          <a:p>
            <a:r>
              <a:rPr lang="en-US" smtClean="0"/>
              <a:t>ESIP Summer Meeting 2014</a:t>
            </a:r>
            <a:endParaRPr lang="en-US" dirty="0"/>
          </a:p>
        </p:txBody>
      </p:sp>
    </p:spTree>
    <p:extLst>
      <p:ext uri="{BB962C8B-B14F-4D97-AF65-F5344CB8AC3E}">
        <p14:creationId xmlns:p14="http://schemas.microsoft.com/office/powerpoint/2010/main" val="11462723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SA-UA-them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GSA-UA-theme.thmx</Template>
  <TotalTime>1049</TotalTime>
  <Words>661</Words>
  <Application>Microsoft Macintosh PowerPoint</Application>
  <PresentationFormat>On-screen Show (4:3)</PresentationFormat>
  <Paragraphs>47</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GSA-UA-theme</vt:lpstr>
      <vt:lpstr>Thin Section Database</vt:lpstr>
      <vt:lpstr>Thin Section Database</vt:lpstr>
      <vt:lpstr>Thin Section Database</vt:lpstr>
      <vt:lpstr>PCCS to Physical Objects</vt:lpstr>
      <vt:lpstr>PCCS to Physical Objects</vt:lpstr>
      <vt:lpstr>PCCS to Physical Objects</vt:lpstr>
      <vt:lpstr>Summary and Continuing Work</vt:lpstr>
    </vt:vector>
  </TitlesOfParts>
  <Company>Geological Survey of Alabama</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Object Lessons from a State Survey to Improve Data Discovery, Access, and Stewardship</dc:title>
  <dc:creator>Denise Hills</dc:creator>
  <cp:lastModifiedBy>Denise Hills</cp:lastModifiedBy>
  <cp:revision>74</cp:revision>
  <cp:lastPrinted>2014-07-03T14:34:06Z</cp:lastPrinted>
  <dcterms:created xsi:type="dcterms:W3CDTF">2013-10-03T16:07:21Z</dcterms:created>
  <dcterms:modified xsi:type="dcterms:W3CDTF">2014-07-03T15:17:49Z</dcterms:modified>
</cp:coreProperties>
</file>